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99BB4E8-11E7-409C-9AD6-C29F63DD4EFC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A6570D7-430F-4671-934A-08AEF4A3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44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0F7BC69-C63B-44D1-8473-24B4B43D5C8E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B1D0951-2DC2-4FE2-9312-64209601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4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0951-2DC2-4FE2-9312-64209601EF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0951-2DC2-4FE2-9312-64209601EF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2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0951-2DC2-4FE2-9312-64209601EF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71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0951-2DC2-4FE2-9312-64209601EF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6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0951-2DC2-4FE2-9312-64209601EF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30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0951-2DC2-4FE2-9312-64209601EF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22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0951-2DC2-4FE2-9312-64209601EF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33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0951-2DC2-4FE2-9312-64209601EF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40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0951-2DC2-4FE2-9312-64209601EF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3533-B1AC-4440-A81C-EBD3ADE96EE6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81764-D70C-41EB-89E1-A97896B7BF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3533-B1AC-4440-A81C-EBD3ADE96EE6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764-D70C-41EB-89E1-A97896B7B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3533-B1AC-4440-A81C-EBD3ADE96EE6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764-D70C-41EB-89E1-A97896B7B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3533-B1AC-4440-A81C-EBD3ADE96EE6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764-D70C-41EB-89E1-A97896B7B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3533-B1AC-4440-A81C-EBD3ADE96EE6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764-D70C-41EB-89E1-A97896B7B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3533-B1AC-4440-A81C-EBD3ADE96EE6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764-D70C-41EB-89E1-A97896B7BF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3533-B1AC-4440-A81C-EBD3ADE96EE6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764-D70C-41EB-89E1-A97896B7BF1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3533-B1AC-4440-A81C-EBD3ADE96EE6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764-D70C-41EB-89E1-A97896B7B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3533-B1AC-4440-A81C-EBD3ADE96EE6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764-D70C-41EB-89E1-A97896B7B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3533-B1AC-4440-A81C-EBD3ADE96EE6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764-D70C-41EB-89E1-A97896B7B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3533-B1AC-4440-A81C-EBD3ADE96EE6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764-D70C-41EB-89E1-A97896B7B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9F063533-B1AC-4440-A81C-EBD3ADE96EE6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9A81764-D70C-41EB-89E1-A97896B7BF1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295400"/>
            <a:ext cx="7315200" cy="2595025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Theme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38600"/>
            <a:ext cx="7315200" cy="23638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Today we will: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Learn how to identify the “</a:t>
            </a:r>
            <a:r>
              <a:rPr lang="en-US" b="1" dirty="0" smtClean="0">
                <a:solidFill>
                  <a:srgbClr val="FFFF00"/>
                </a:solidFill>
              </a:rPr>
              <a:t>theme</a:t>
            </a:r>
            <a:r>
              <a:rPr lang="en-US" dirty="0" smtClean="0"/>
              <a:t>” of a story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Learn how to </a:t>
            </a:r>
            <a:r>
              <a:rPr lang="en-US" i="1" dirty="0" smtClean="0"/>
              <a:t>support</a:t>
            </a:r>
            <a:r>
              <a:rPr lang="en-US" dirty="0" smtClean="0"/>
              <a:t> our </a:t>
            </a:r>
            <a:r>
              <a:rPr lang="en-US" b="1" dirty="0" smtClean="0">
                <a:solidFill>
                  <a:srgbClr val="FFFF00"/>
                </a:solidFill>
              </a:rPr>
              <a:t>theme</a:t>
            </a:r>
            <a:r>
              <a:rPr lang="en-US" dirty="0" smtClean="0"/>
              <a:t> by showing </a:t>
            </a:r>
            <a:r>
              <a:rPr lang="en-US" b="1" dirty="0" smtClean="0">
                <a:solidFill>
                  <a:srgbClr val="FFFF00"/>
                </a:solidFill>
              </a:rPr>
              <a:t>evidence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9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1"/>
            <a:ext cx="7315200" cy="1447799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“</a:t>
            </a:r>
            <a:r>
              <a:rPr lang="en-US" sz="7200" b="1" dirty="0" smtClean="0">
                <a:solidFill>
                  <a:srgbClr val="FFFF00"/>
                </a:solidFill>
              </a:rPr>
              <a:t>Theme</a:t>
            </a:r>
            <a:r>
              <a:rPr lang="en-US" sz="7200" dirty="0" smtClean="0"/>
              <a:t>” parties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1"/>
            <a:ext cx="8229600" cy="3794760"/>
          </a:xfrm>
        </p:spPr>
        <p:txBody>
          <a:bodyPr/>
          <a:lstStyle/>
          <a:p>
            <a:r>
              <a:rPr lang="en-US" dirty="0" smtClean="0"/>
              <a:t>Costume party</a:t>
            </a:r>
          </a:p>
          <a:p>
            <a:r>
              <a:rPr lang="en-US" dirty="0" smtClean="0"/>
              <a:t>Princess party</a:t>
            </a:r>
          </a:p>
          <a:p>
            <a:r>
              <a:rPr lang="en-US" dirty="0" smtClean="0"/>
              <a:t>Superhero party</a:t>
            </a:r>
          </a:p>
          <a:p>
            <a:r>
              <a:rPr lang="en-US" dirty="0" smtClean="0"/>
              <a:t>Pool party</a:t>
            </a:r>
          </a:p>
          <a:p>
            <a:r>
              <a:rPr lang="en-US" dirty="0" smtClean="0"/>
              <a:t>Pirate party</a:t>
            </a:r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1295400" cy="186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26522"/>
            <a:ext cx="1981200" cy="176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057400" y="3886200"/>
            <a:ext cx="609600" cy="7620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42105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81275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2819400" y="3553505"/>
            <a:ext cx="1828800" cy="9886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34343" y="3128962"/>
            <a:ext cx="3614057" cy="91884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34343" y="2747962"/>
            <a:ext cx="2242457" cy="3571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56" y="2286000"/>
            <a:ext cx="1369012" cy="143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68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49" y="152400"/>
            <a:ext cx="7315200" cy="1752600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8600"/>
                </a:solidFill>
              </a:rPr>
              <a:t>“</a:t>
            </a:r>
            <a:r>
              <a:rPr lang="en-US" sz="7200" b="1" dirty="0" smtClean="0">
                <a:solidFill>
                  <a:srgbClr val="FFFF00"/>
                </a:solidFill>
              </a:rPr>
              <a:t>Theme</a:t>
            </a:r>
            <a:r>
              <a:rPr lang="en-US" sz="7200" dirty="0" smtClean="0">
                <a:solidFill>
                  <a:srgbClr val="FF8600"/>
                </a:solidFill>
              </a:rPr>
              <a:t>” parks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Disneyworld</a:t>
            </a:r>
          </a:p>
          <a:p>
            <a:r>
              <a:rPr lang="en-US" dirty="0" err="1" smtClean="0"/>
              <a:t>Seaworld</a:t>
            </a:r>
            <a:endParaRPr lang="en-US" dirty="0" smtClean="0"/>
          </a:p>
          <a:p>
            <a:r>
              <a:rPr lang="en-US" dirty="0" err="1" smtClean="0"/>
              <a:t>LegoLand</a:t>
            </a:r>
            <a:endParaRPr lang="en-US" dirty="0" smtClean="0"/>
          </a:p>
          <a:p>
            <a:r>
              <a:rPr lang="en-US" dirty="0" err="1" smtClean="0"/>
              <a:t>LotteLand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4" y="4239824"/>
            <a:ext cx="4789072" cy="25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95771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460172" y="3700496"/>
            <a:ext cx="2569028" cy="295275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60172" y="3340944"/>
            <a:ext cx="4474028" cy="240456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590800" y="2822380"/>
            <a:ext cx="1828800" cy="155382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683" y="1981199"/>
            <a:ext cx="1866933" cy="186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14" y="1905000"/>
            <a:ext cx="2555391" cy="14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2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5200" cy="1371600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What is a </a:t>
            </a:r>
            <a:r>
              <a:rPr lang="en-US" sz="7200" b="1" dirty="0" smtClean="0">
                <a:solidFill>
                  <a:srgbClr val="FFFF00"/>
                </a:solidFill>
              </a:rPr>
              <a:t>theme</a:t>
            </a:r>
            <a:r>
              <a:rPr lang="en-US" sz="7200" dirty="0" smtClean="0"/>
              <a:t>?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981200"/>
            <a:ext cx="3947160" cy="4355592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theme</a:t>
            </a:r>
            <a:r>
              <a:rPr lang="en-US" dirty="0" smtClean="0"/>
              <a:t> is a </a:t>
            </a:r>
          </a:p>
          <a:p>
            <a:pPr marL="45720" indent="0">
              <a:buNone/>
            </a:pPr>
            <a:r>
              <a:rPr lang="en-US" dirty="0" smtClean="0"/>
              <a:t>_______________ idea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theme</a:t>
            </a:r>
            <a:r>
              <a:rPr lang="en-US" dirty="0" smtClean="0"/>
              <a:t> is shown through the character’s actions: </a:t>
            </a:r>
            <a:r>
              <a:rPr lang="en-US" sz="1400" dirty="0" smtClean="0">
                <a:solidFill>
                  <a:schemeClr val="tx2"/>
                </a:solidFill>
              </a:rPr>
              <a:t>If a character works hard, the author might be trying to tell us to __________  __________, too! 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theme</a:t>
            </a:r>
            <a:r>
              <a:rPr lang="en-US" dirty="0" smtClean="0"/>
              <a:t> is what an author </a:t>
            </a:r>
            <a:r>
              <a:rPr lang="en-US" sz="1200" dirty="0" smtClean="0"/>
              <a:t>(or party host or theme park owner </a:t>
            </a:r>
            <a:r>
              <a:rPr lang="en-US" sz="1200" dirty="0" smtClean="0">
                <a:sym typeface="Wingdings" panose="05000000000000000000" pitchFamily="2" charset="2"/>
              </a:rPr>
              <a:t> </a:t>
            </a:r>
            <a:r>
              <a:rPr lang="en-US" dirty="0" smtClean="0">
                <a:sym typeface="Wingdings" panose="05000000000000000000" pitchFamily="2" charset="2"/>
              </a:rPr>
              <a:t>) wants us to know about a place: </a:t>
            </a:r>
            <a:r>
              <a:rPr lang="en-US" sz="1400" dirty="0" smtClean="0">
                <a:solidFill>
                  <a:schemeClr val="tx2"/>
                </a:solidFill>
                <a:sym typeface="Wingdings" panose="05000000000000000000" pitchFamily="2" charset="2"/>
              </a:rPr>
              <a:t>I know that if I go to a pirate party I should wear a ______________ costume! </a:t>
            </a:r>
          </a:p>
          <a:p>
            <a:pPr marL="45720" indent="0">
              <a:buNone/>
            </a:pPr>
            <a:endParaRPr lang="en-US" sz="1400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81728" y="1905000"/>
            <a:ext cx="3928872" cy="4433887"/>
          </a:xfrm>
        </p:spPr>
        <p:txBody>
          <a:bodyPr/>
          <a:lstStyle/>
          <a:p>
            <a:r>
              <a:rPr lang="en-US" sz="2400" dirty="0" smtClean="0"/>
              <a:t>Synonyms for “</a:t>
            </a:r>
            <a:r>
              <a:rPr lang="en-US" sz="2400" b="1" dirty="0" smtClean="0">
                <a:solidFill>
                  <a:srgbClr val="FFFF00"/>
                </a:solidFill>
              </a:rPr>
              <a:t>theme</a:t>
            </a:r>
            <a:r>
              <a:rPr lang="en-US" sz="2400" dirty="0" smtClean="0"/>
              <a:t>”: </a:t>
            </a:r>
          </a:p>
          <a:p>
            <a:pPr marL="4572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“main idea”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“author’s message”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moral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</a:t>
            </a:r>
            <a:r>
              <a:rPr lang="en-US" dirty="0" smtClean="0"/>
              <a:t>ubject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</a:t>
            </a:r>
            <a:r>
              <a:rPr lang="en-US" dirty="0" smtClean="0"/>
              <a:t>opic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315200" cy="1604425"/>
          </a:xfrm>
        </p:spPr>
        <p:txBody>
          <a:bodyPr/>
          <a:lstStyle/>
          <a:p>
            <a:r>
              <a:rPr lang="en-US" dirty="0" smtClean="0"/>
              <a:t>What are some examples of story “</a:t>
            </a:r>
            <a:r>
              <a:rPr lang="en-US" b="1" dirty="0" smtClean="0">
                <a:solidFill>
                  <a:srgbClr val="FFFF00"/>
                </a:solidFill>
              </a:rPr>
              <a:t>themes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81200"/>
            <a:ext cx="7467600" cy="43299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Love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Loyalty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Perseverance (Work hard!)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Be brave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Be thankful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26" y="1322473"/>
            <a:ext cx="2387374" cy="241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2057400" cy="290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81187"/>
            <a:ext cx="2134276" cy="213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1524676" cy="229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48200"/>
            <a:ext cx="147305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83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i="1" dirty="0" smtClean="0">
                <a:solidFill>
                  <a:schemeClr val="tx1"/>
                </a:solidFill>
              </a:rPr>
              <a:t>support (try to prove)</a:t>
            </a:r>
            <a:r>
              <a:rPr lang="en-US" dirty="0" smtClean="0"/>
              <a:t> our idea of what the </a:t>
            </a:r>
            <a:r>
              <a:rPr lang="en-US" b="1" dirty="0" smtClean="0">
                <a:solidFill>
                  <a:srgbClr val="FFFF00"/>
                </a:solidFill>
              </a:rPr>
              <a:t>theme</a:t>
            </a:r>
            <a:r>
              <a:rPr lang="en-US" dirty="0" smtClean="0"/>
              <a:t> is using </a:t>
            </a:r>
            <a:r>
              <a:rPr lang="en-US" dirty="0" smtClean="0">
                <a:solidFill>
                  <a:srgbClr val="FFFF00"/>
                </a:solidFill>
              </a:rPr>
              <a:t>evidence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some </a:t>
            </a:r>
            <a:r>
              <a:rPr lang="en-US" dirty="0" smtClean="0">
                <a:solidFill>
                  <a:srgbClr val="FFFF00"/>
                </a:solidFill>
              </a:rPr>
              <a:t>evidence</a:t>
            </a:r>
            <a:r>
              <a:rPr lang="en-US" dirty="0" smtClean="0"/>
              <a:t> that this is a pirate party? 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78" y="3200400"/>
            <a:ext cx="467962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0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some </a:t>
            </a:r>
            <a:r>
              <a:rPr lang="en-US" dirty="0" smtClean="0">
                <a:solidFill>
                  <a:srgbClr val="FFFF00"/>
                </a:solidFill>
              </a:rPr>
              <a:t>evidence</a:t>
            </a:r>
            <a:r>
              <a:rPr lang="en-US" dirty="0" smtClean="0"/>
              <a:t> that they are at </a:t>
            </a:r>
            <a:r>
              <a:rPr lang="en-US" dirty="0" err="1" smtClean="0"/>
              <a:t>Seaworld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720" y="1752600"/>
            <a:ext cx="6295476" cy="45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14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some </a:t>
            </a:r>
            <a:r>
              <a:rPr lang="en-US" dirty="0" smtClean="0">
                <a:solidFill>
                  <a:srgbClr val="FFFF00"/>
                </a:solidFill>
              </a:rPr>
              <a:t>evidence</a:t>
            </a:r>
            <a:r>
              <a:rPr lang="en-US" dirty="0" smtClean="0"/>
              <a:t> that “The Little Engine that Could” is about perseverance </a:t>
            </a:r>
            <a:r>
              <a:rPr lang="en-US" sz="2000" dirty="0" smtClean="0"/>
              <a:t>(working hard/trying again and again)</a:t>
            </a:r>
            <a:r>
              <a:rPr lang="en-US" dirty="0" smtClean="0"/>
              <a:t>?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858087"/>
              </p:ext>
            </p:extLst>
          </p:nvPr>
        </p:nvGraphicFramePr>
        <p:xfrm>
          <a:off x="457200" y="2743200"/>
          <a:ext cx="80772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1866900">
                <a:tc>
                  <a:txBody>
                    <a:bodyPr/>
                    <a:lstStyle/>
                    <a:p>
                      <a:r>
                        <a:rPr lang="en-US" dirty="0" smtClean="0"/>
                        <a:t>Clues from the title: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word “could” is used and it means that you can do something!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Clues from the characters: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little engine says “I think I can, I think I can” many times.</a:t>
                      </a:r>
                    </a:p>
                  </a:txBody>
                  <a:tcPr/>
                </a:tc>
              </a:tr>
              <a:tr h="1866900">
                <a:tc>
                  <a:txBody>
                    <a:bodyPr/>
                    <a:lstStyle/>
                    <a:p>
                      <a:r>
                        <a:rPr lang="en-US" dirty="0" smtClean="0"/>
                        <a:t>Clues from the setting: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story takes place on a big, steep hill that is very difficult for the little train to climb.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Clues from the events: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 little engine keeps going even though it is difficult, and he finally makes it!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3276600"/>
            <a:ext cx="3657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57550"/>
            <a:ext cx="36766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85800" y="5105400"/>
            <a:ext cx="3733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61857"/>
            <a:ext cx="37496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56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152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Now, you will find the </a:t>
            </a:r>
            <a:r>
              <a:rPr lang="en-US" b="1" dirty="0" smtClean="0">
                <a:solidFill>
                  <a:srgbClr val="FFFF00"/>
                </a:solidFill>
              </a:rPr>
              <a:t>themes</a:t>
            </a:r>
            <a:r>
              <a:rPr lang="en-US" dirty="0" smtClean="0"/>
              <a:t> for several more books &amp; </a:t>
            </a:r>
            <a:r>
              <a:rPr lang="en-US" i="1" dirty="0" smtClean="0">
                <a:solidFill>
                  <a:schemeClr val="tx1"/>
                </a:solidFill>
              </a:rPr>
              <a:t>support</a:t>
            </a:r>
            <a:r>
              <a:rPr lang="en-US" dirty="0" smtClean="0"/>
              <a:t> your ideas with </a:t>
            </a:r>
            <a:r>
              <a:rPr lang="en-US" dirty="0" smtClean="0">
                <a:solidFill>
                  <a:srgbClr val="FFFF00"/>
                </a:solidFill>
              </a:rPr>
              <a:t>evidence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Get ready to: </a:t>
            </a:r>
          </a:p>
          <a:p>
            <a:endParaRPr lang="en-US" dirty="0"/>
          </a:p>
          <a:p>
            <a:r>
              <a:rPr lang="en-US" dirty="0" smtClean="0"/>
              <a:t>1: Listen to “Wanda’s Roses” and help Ms. Tutino complete the </a:t>
            </a:r>
            <a:r>
              <a:rPr lang="en-US" b="1" dirty="0" smtClean="0">
                <a:solidFill>
                  <a:srgbClr val="FFFF00"/>
                </a:solidFill>
              </a:rPr>
              <a:t>theme</a:t>
            </a:r>
            <a:r>
              <a:rPr lang="en-US" dirty="0" smtClean="0"/>
              <a:t> chart about it. 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2: Identify the </a:t>
            </a:r>
            <a:r>
              <a:rPr lang="en-US" b="1" dirty="0" smtClean="0">
                <a:solidFill>
                  <a:srgbClr val="FFFF00"/>
                </a:solidFill>
              </a:rPr>
              <a:t>themes</a:t>
            </a:r>
            <a:r>
              <a:rPr lang="en-US" dirty="0" smtClean="0"/>
              <a:t> of some other stories we have read &amp; explain your ideas with </a:t>
            </a:r>
            <a:r>
              <a:rPr lang="en-US" dirty="0" smtClean="0">
                <a:solidFill>
                  <a:srgbClr val="FFFF00"/>
                </a:solidFill>
              </a:rPr>
              <a:t>evidence</a:t>
            </a:r>
            <a:r>
              <a:rPr lang="en-US" dirty="0" smtClean="0"/>
              <a:t>. (theme cards/partners)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3: Complete a “</a:t>
            </a:r>
            <a:r>
              <a:rPr lang="en-US" b="1" dirty="0" smtClean="0">
                <a:solidFill>
                  <a:srgbClr val="FFFF00"/>
                </a:solidFill>
              </a:rPr>
              <a:t>theme</a:t>
            </a:r>
            <a:r>
              <a:rPr lang="en-US" dirty="0" smtClean="0"/>
              <a:t>” &amp; “</a:t>
            </a:r>
            <a:r>
              <a:rPr lang="en-US" dirty="0" smtClean="0">
                <a:solidFill>
                  <a:srgbClr val="FFFF00"/>
                </a:solidFill>
              </a:rPr>
              <a:t>evidence</a:t>
            </a:r>
            <a:r>
              <a:rPr lang="en-US" dirty="0" smtClean="0"/>
              <a:t>” exit ticket!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5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1850</TotalTime>
  <Words>404</Words>
  <Application>Microsoft Office PowerPoint</Application>
  <PresentationFormat>On-screen Show (4:3)</PresentationFormat>
  <Paragraphs>74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Perspective</vt:lpstr>
      <vt:lpstr>Theme</vt:lpstr>
      <vt:lpstr>“Theme” parties</vt:lpstr>
      <vt:lpstr>“Theme” parks</vt:lpstr>
      <vt:lpstr>What is a theme? </vt:lpstr>
      <vt:lpstr>What are some examples of story “themes”?</vt:lpstr>
      <vt:lpstr>We support (try to prove) our idea of what the theme is using evidence.</vt:lpstr>
      <vt:lpstr>What is some evidence that they are at Seaworld? </vt:lpstr>
      <vt:lpstr>What is some evidence that “The Little Engine that Could” is about perseverance (working hard/trying again and again)? </vt:lpstr>
      <vt:lpstr>Now, you will find the themes for several more books &amp; support your ideas with evidence!</vt:lpstr>
    </vt:vector>
  </TitlesOfParts>
  <Company>North Allegheny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</dc:title>
  <dc:creator>Tutino, Nicole</dc:creator>
  <cp:lastModifiedBy>Tutino, Nicole</cp:lastModifiedBy>
  <cp:revision>14</cp:revision>
  <cp:lastPrinted>2014-05-21T17:44:28Z</cp:lastPrinted>
  <dcterms:created xsi:type="dcterms:W3CDTF">2014-05-21T14:23:22Z</dcterms:created>
  <dcterms:modified xsi:type="dcterms:W3CDTF">2014-06-06T15:39:35Z</dcterms:modified>
</cp:coreProperties>
</file>